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7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72" r:id="rId1"/>
  </p:sldMasterIdLst>
  <p:notesMasterIdLst>
    <p:notesMasterId r:id="rId14"/>
  </p:notesMasterIdLst>
  <p:sldIdLst>
    <p:sldId id="256" r:id="rId2"/>
    <p:sldId id="259" r:id="rId3"/>
    <p:sldId id="267" r:id="rId4"/>
    <p:sldId id="276" r:id="rId5"/>
    <p:sldId id="261" r:id="rId6"/>
    <p:sldId id="271" r:id="rId7"/>
    <p:sldId id="275" r:id="rId8"/>
    <p:sldId id="274" r:id="rId9"/>
    <p:sldId id="265" r:id="rId10"/>
    <p:sldId id="270" r:id="rId11"/>
    <p:sldId id="278" r:id="rId12"/>
    <p:sldId id="273" r:id="rId13"/>
  </p:sldIdLst>
  <p:sldSz cx="9144000" cy="5143500" type="screen16x9"/>
  <p:notesSz cx="6858000" cy="9144000"/>
  <p:embeddedFontLst>
    <p:embeddedFont>
      <p:font typeface="Cossette Texte" panose="020B0604020202020204" charset="0"/>
      <p:regular r:id="rId15"/>
      <p:bold r:id="rId16"/>
    </p:embeddedFont>
    <p:embeddedFont>
      <p:font typeface="Inter Tight" panose="020B0604020202020204" charset="0"/>
      <p:regular r:id="rId17"/>
      <p:bold r:id="rId18"/>
      <p:italic r:id="rId19"/>
      <p:boldItalic r:id="rId20"/>
    </p:embeddedFont>
    <p:embeddedFont>
      <p:font typeface="Inter Tight SemiBold" panose="020B0604020202020204" charset="0"/>
      <p:regular r:id="rId21"/>
      <p:bold r:id="rId22"/>
      <p:italic r:id="rId23"/>
      <p:boldItalic r:id="rId24"/>
    </p:embeddedFont>
    <p:embeddedFont>
      <p:font typeface="Nothing Font (5x7)" panose="00000400000000000000" pitchFamily="50" charset="0"/>
      <p:regular r:id="rId25"/>
    </p:embeddedFont>
    <p:embeddedFont>
      <p:font typeface="Nunito Light" pitchFamily="2" charset="0"/>
      <p:regular r:id="rId26"/>
      <p:italic r:id="rId27"/>
    </p:embeddedFont>
    <p:embeddedFont>
      <p:font typeface="Open Sans Light" panose="020B0306030504020204" pitchFamily="34" charset="0"/>
      <p:regular r:id="rId28"/>
      <p: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E6B3"/>
    <a:srgbClr val="14B38B"/>
    <a:srgbClr val="9675C3"/>
    <a:srgbClr val="5386EB"/>
    <a:srgbClr val="CA6673"/>
    <a:srgbClr val="4796E4"/>
    <a:srgbClr val="81DEFF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5E532B2-0EA9-42F3-BED8-3C4CEA6CE6D5}">
  <a:tblStyle styleId="{C5E532B2-0EA9-42F3-BED8-3C4CEA6CE6D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87" d="100"/>
          <a:sy n="187" d="100"/>
        </p:scale>
        <p:origin x="162" y="4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microsoft.com/office/2011/relationships/chartColorStyle" Target="colors1.xml"/><Relationship Id="rId1" Type="http://schemas.microsoft.com/office/2011/relationships/chartStyle" Target="style1.xml"/><Relationship Id="rId5" Type="http://schemas.openxmlformats.org/officeDocument/2006/relationships/oleObject" Target="Classeur1" TargetMode="External"/><Relationship Id="rId4" Type="http://schemas.openxmlformats.org/officeDocument/2006/relationships/image" Target="../media/image17.png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Pourcentages de </a:t>
            </a:r>
            <a:r>
              <a:rPr lang="fr-FR" dirty="0" err="1">
                <a:latin typeface="Nothing Font (5x7)" panose="00000400000000000000" pitchFamily="50" charset="0"/>
                <a:cs typeface="Nothing Font (5x7)" panose="00000400000000000000" pitchFamily="50" charset="0"/>
              </a:rPr>
              <a:t>Resultats</a:t>
            </a:r>
            <a:endParaRPr lang="fr-FR"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An!$B$14</c:f>
              <c:strCache>
                <c:ptCount val="1"/>
                <c:pt idx="0">
                  <c:v>Algo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An!$A$15:$A$21</c:f>
              <c:strCache>
                <c:ptCount val="7"/>
                <c:pt idx="0">
                  <c:v>1 mot</c:v>
                </c:pt>
                <c:pt idx="1">
                  <c:v>2 mots</c:v>
                </c:pt>
                <c:pt idx="2">
                  <c:v>3 mots</c:v>
                </c:pt>
                <c:pt idx="3">
                  <c:v>4 mots</c:v>
                </c:pt>
                <c:pt idx="4">
                  <c:v>5 mots</c:v>
                </c:pt>
                <c:pt idx="5">
                  <c:v>6 mots</c:v>
                </c:pt>
                <c:pt idx="6">
                  <c:v>Echec</c:v>
                </c:pt>
              </c:strCache>
            </c:strRef>
          </c:cat>
          <c:val>
            <c:numRef>
              <c:f>An!$B$15:$B$21</c:f>
              <c:numCache>
                <c:formatCode>0.00%</c:formatCode>
                <c:ptCount val="7"/>
                <c:pt idx="0">
                  <c:v>0</c:v>
                </c:pt>
                <c:pt idx="1">
                  <c:v>2.1166306695464362E-2</c:v>
                </c:pt>
                <c:pt idx="2">
                  <c:v>0.5356371490280778</c:v>
                </c:pt>
                <c:pt idx="3">
                  <c:v>0.40561555075593952</c:v>
                </c:pt>
                <c:pt idx="4">
                  <c:v>3.3261339092872572E-2</c:v>
                </c:pt>
                <c:pt idx="5">
                  <c:v>4.3196544276457886E-3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98D-4722-9C19-80425D7A7B3F}"/>
            </c:ext>
          </c:extLst>
        </c:ser>
        <c:ser>
          <c:idx val="1"/>
          <c:order val="1"/>
          <c:tx>
            <c:strRef>
              <c:f>An!$C$14</c:f>
              <c:strCache>
                <c:ptCount val="1"/>
                <c:pt idx="0">
                  <c:v>Moi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pictureOptions>
            <c:pictureFormat val="stretch"/>
          </c:pictureOptions>
          <c:cat>
            <c:strRef>
              <c:f>An!$A$15:$A$21</c:f>
              <c:strCache>
                <c:ptCount val="7"/>
                <c:pt idx="0">
                  <c:v>1 mot</c:v>
                </c:pt>
                <c:pt idx="1">
                  <c:v>2 mots</c:v>
                </c:pt>
                <c:pt idx="2">
                  <c:v>3 mots</c:v>
                </c:pt>
                <c:pt idx="3">
                  <c:v>4 mots</c:v>
                </c:pt>
                <c:pt idx="4">
                  <c:v>5 mots</c:v>
                </c:pt>
                <c:pt idx="5">
                  <c:v>6 mots</c:v>
                </c:pt>
                <c:pt idx="6">
                  <c:v>Echec</c:v>
                </c:pt>
              </c:strCache>
            </c:strRef>
          </c:cat>
          <c:val>
            <c:numRef>
              <c:f>An!$C$15:$C$21</c:f>
              <c:numCache>
                <c:formatCode>0.00%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9.0909090909090912E-2</c:v>
                </c:pt>
                <c:pt idx="4">
                  <c:v>9.0909090909090912E-2</c:v>
                </c:pt>
                <c:pt idx="5">
                  <c:v>0.36363636363636365</c:v>
                </c:pt>
                <c:pt idx="6">
                  <c:v>0.45454545454545453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98D-4722-9C19-80425D7A7B3F}"/>
            </c:ext>
          </c:extLst>
        </c:ser>
        <c:ser>
          <c:idx val="2"/>
          <c:order val="2"/>
          <c:tx>
            <c:strRef>
              <c:f>An!$D$14</c:f>
              <c:strCache>
                <c:ptCount val="1"/>
                <c:pt idx="0">
                  <c:v>Gemini 3Pro</c:v>
                </c:pt>
              </c:strCache>
            </c:strRef>
          </c:tx>
          <c:spPr>
            <a:gradFill flip="none" rotWithShape="1">
              <a:gsLst>
                <a:gs pos="0">
                  <a:srgbClr val="5386EB"/>
                </a:gs>
                <a:gs pos="51000">
                  <a:srgbClr val="9675C3"/>
                </a:gs>
                <a:gs pos="100000">
                  <a:srgbClr val="CA6673"/>
                </a:gs>
              </a:gsLst>
              <a:lin ang="27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An!$A$15:$A$21</c:f>
              <c:strCache>
                <c:ptCount val="7"/>
                <c:pt idx="0">
                  <c:v>1 mot</c:v>
                </c:pt>
                <c:pt idx="1">
                  <c:v>2 mots</c:v>
                </c:pt>
                <c:pt idx="2">
                  <c:v>3 mots</c:v>
                </c:pt>
                <c:pt idx="3">
                  <c:v>4 mots</c:v>
                </c:pt>
                <c:pt idx="4">
                  <c:v>5 mots</c:v>
                </c:pt>
                <c:pt idx="5">
                  <c:v>6 mots</c:v>
                </c:pt>
                <c:pt idx="6">
                  <c:v>Echec</c:v>
                </c:pt>
              </c:strCache>
            </c:strRef>
          </c:cat>
          <c:val>
            <c:numRef>
              <c:f>An!$D$15:$D$21</c:f>
              <c:numCache>
                <c:formatCode>0.00%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0.1</c:v>
                </c:pt>
                <c:pt idx="3">
                  <c:v>0.2</c:v>
                </c:pt>
                <c:pt idx="4">
                  <c:v>0.5</c:v>
                </c:pt>
                <c:pt idx="5">
                  <c:v>0.1</c:v>
                </c:pt>
                <c:pt idx="6">
                  <c:v>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98D-4722-9C19-80425D7A7B3F}"/>
            </c:ext>
          </c:extLst>
        </c:ser>
        <c:ser>
          <c:idx val="3"/>
          <c:order val="3"/>
          <c:tx>
            <c:strRef>
              <c:f>An!$E$14</c:f>
              <c:strCache>
                <c:ptCount val="1"/>
                <c:pt idx="0">
                  <c:v>ChatGPT 5</c:v>
                </c:pt>
              </c:strCache>
            </c:strRef>
          </c:tx>
          <c:spPr>
            <a:blipFill>
              <a:blip xmlns:r="http://schemas.openxmlformats.org/officeDocument/2006/relationships" r:embed="rId4"/>
              <a:stretch>
                <a:fillRect/>
              </a:stretch>
            </a:blipFill>
            <a:ln>
              <a:noFill/>
            </a:ln>
            <a:effectLst/>
          </c:spPr>
          <c:invertIfNegative val="0"/>
          <c:pictureOptions>
            <c:pictureFormat val="stack"/>
          </c:pictureOptions>
          <c:cat>
            <c:strRef>
              <c:f>An!$A$15:$A$21</c:f>
              <c:strCache>
                <c:ptCount val="7"/>
                <c:pt idx="0">
                  <c:v>1 mot</c:v>
                </c:pt>
                <c:pt idx="1">
                  <c:v>2 mots</c:v>
                </c:pt>
                <c:pt idx="2">
                  <c:v>3 mots</c:v>
                </c:pt>
                <c:pt idx="3">
                  <c:v>4 mots</c:v>
                </c:pt>
                <c:pt idx="4">
                  <c:v>5 mots</c:v>
                </c:pt>
                <c:pt idx="5">
                  <c:v>6 mots</c:v>
                </c:pt>
                <c:pt idx="6">
                  <c:v>Echec</c:v>
                </c:pt>
              </c:strCache>
            </c:strRef>
          </c:cat>
          <c:val>
            <c:numRef>
              <c:f>An!$E$15:$E$21</c:f>
              <c:numCache>
                <c:formatCode>0.00%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0.33333333333333331</c:v>
                </c:pt>
                <c:pt idx="4">
                  <c:v>0.33333333333333331</c:v>
                </c:pt>
                <c:pt idx="5">
                  <c:v>0.33333333333333331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98D-4722-9C19-80425D7A7B3F}"/>
            </c:ext>
          </c:extLst>
        </c:ser>
        <c:ser>
          <c:idx val="4"/>
          <c:order val="4"/>
          <c:tx>
            <c:strRef>
              <c:f>An!$F$14</c:f>
              <c:strCache>
                <c:ptCount val="1"/>
                <c:pt idx="0">
                  <c:v>Gemma3</c:v>
                </c:pt>
              </c:strCache>
            </c:strRef>
          </c:tx>
          <c:spPr>
            <a:pattFill prst="pct5">
              <a:fgClr>
                <a:schemeClr val="tx1"/>
              </a:fgClr>
              <a:bgClr>
                <a:schemeClr val="bg1"/>
              </a:bgClr>
            </a:pattFill>
            <a:ln>
              <a:noFill/>
            </a:ln>
            <a:effectLst/>
          </c:spPr>
          <c:invertIfNegative val="0"/>
          <c:cat>
            <c:strRef>
              <c:f>An!$A$15:$A$21</c:f>
              <c:strCache>
                <c:ptCount val="7"/>
                <c:pt idx="0">
                  <c:v>1 mot</c:v>
                </c:pt>
                <c:pt idx="1">
                  <c:v>2 mots</c:v>
                </c:pt>
                <c:pt idx="2">
                  <c:v>3 mots</c:v>
                </c:pt>
                <c:pt idx="3">
                  <c:v>4 mots</c:v>
                </c:pt>
                <c:pt idx="4">
                  <c:v>5 mots</c:v>
                </c:pt>
                <c:pt idx="5">
                  <c:v>6 mots</c:v>
                </c:pt>
                <c:pt idx="6">
                  <c:v>Echec</c:v>
                </c:pt>
              </c:strCache>
            </c:strRef>
          </c:cat>
          <c:val>
            <c:numRef>
              <c:f>An!$F$15:$F$21</c:f>
              <c:numCache>
                <c:formatCode>0.00%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98D-4722-9C19-80425D7A7B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99"/>
        <c:axId val="2106303807"/>
        <c:axId val="2106305247"/>
      </c:barChart>
      <c:catAx>
        <c:axId val="21063038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106305247"/>
        <c:crosses val="autoZero"/>
        <c:auto val="1"/>
        <c:lblAlgn val="ctr"/>
        <c:lblOffset val="100"/>
        <c:noMultiLvlLbl val="0"/>
      </c:catAx>
      <c:valAx>
        <c:axId val="2106305247"/>
        <c:scaling>
          <c:orientation val="minMax"/>
          <c:max val="1"/>
        </c:scaling>
        <c:delete val="0"/>
        <c:axPos val="l"/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106303807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5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Rapport de toutes les parties </a:t>
            </a:r>
            <a:r>
              <a:rPr lang="fr-FR" dirty="0" err="1">
                <a:latin typeface="Nothing Font (5x7)" panose="00000400000000000000" pitchFamily="50" charset="0"/>
                <a:cs typeface="Nothing Font (5x7)" panose="00000400000000000000" pitchFamily="50" charset="0"/>
              </a:rPr>
              <a:t>Wordle</a:t>
            </a:r>
            <a: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 possibles</a:t>
            </a:r>
            <a:r>
              <a:rPr lang="fr-FR" dirty="0"/>
              <a:t> </a:t>
            </a:r>
            <a: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(An)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AN!$A$1:$A$7</c:f>
              <c:strCache>
                <c:ptCount val="7"/>
                <c:pt idx="0">
                  <c:v>1 mot</c:v>
                </c:pt>
                <c:pt idx="1">
                  <c:v>2 mot</c:v>
                </c:pt>
                <c:pt idx="2">
                  <c:v>3 mot</c:v>
                </c:pt>
                <c:pt idx="3">
                  <c:v>4 mot</c:v>
                </c:pt>
                <c:pt idx="4">
                  <c:v>5 mot</c:v>
                </c:pt>
                <c:pt idx="5">
                  <c:v>6 mot</c:v>
                </c:pt>
                <c:pt idx="6">
                  <c:v>Echeccs</c:v>
                </c:pt>
              </c:strCache>
            </c:strRef>
          </c:cat>
          <c:val>
            <c:numRef>
              <c:f>AN!$B$1:$B$7</c:f>
              <c:numCache>
                <c:formatCode>General</c:formatCode>
                <c:ptCount val="7"/>
                <c:pt idx="0">
                  <c:v>0</c:v>
                </c:pt>
                <c:pt idx="1">
                  <c:v>49</c:v>
                </c:pt>
                <c:pt idx="2">
                  <c:v>1240</c:v>
                </c:pt>
                <c:pt idx="3">
                  <c:v>939</c:v>
                </c:pt>
                <c:pt idx="4">
                  <c:v>77</c:v>
                </c:pt>
                <c:pt idx="5">
                  <c:v>10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96-46C9-9AFF-772C471F3A8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80"/>
        <c:overlap val="25"/>
        <c:axId val="1332615808"/>
        <c:axId val="1332611968"/>
      </c:barChart>
      <c:catAx>
        <c:axId val="13326158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Résultats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332611968"/>
        <c:crosses val="autoZero"/>
        <c:auto val="1"/>
        <c:lblAlgn val="ctr"/>
        <c:lblOffset val="100"/>
        <c:noMultiLvlLbl val="0"/>
      </c:catAx>
      <c:valAx>
        <c:axId val="133261196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dirty="0"/>
                  <a:t>Nombre de parties (</a:t>
                </a:r>
                <a:r>
                  <a:rPr lang="fr-FR" dirty="0" err="1"/>
                  <a:t>tot</a:t>
                </a:r>
                <a:r>
                  <a:rPr lang="fr-FR" dirty="0"/>
                  <a:t> 2 315)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332615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fr-FR"/>
              <a:t>Rapport</a:t>
            </a:r>
            <a:r>
              <a:rPr lang="fr-FR" baseline="0"/>
              <a:t> de toutes les parties Wordle possibles (Fr)</a:t>
            </a:r>
            <a:endParaRPr lang="fr-FR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AN!$D$1:$D$7</c:f>
              <c:strCache>
                <c:ptCount val="7"/>
                <c:pt idx="0">
                  <c:v>1 mot</c:v>
                </c:pt>
                <c:pt idx="1">
                  <c:v>2 mot</c:v>
                </c:pt>
                <c:pt idx="2">
                  <c:v>3 mot</c:v>
                </c:pt>
                <c:pt idx="3">
                  <c:v>4 mot</c:v>
                </c:pt>
                <c:pt idx="4">
                  <c:v>5 mot</c:v>
                </c:pt>
                <c:pt idx="5">
                  <c:v>6 mot</c:v>
                </c:pt>
                <c:pt idx="6">
                  <c:v>Echeccs</c:v>
                </c:pt>
              </c:strCache>
            </c:strRef>
          </c:cat>
          <c:val>
            <c:numRef>
              <c:f>AN!$E$1:$E$7</c:f>
              <c:numCache>
                <c:formatCode>General</c:formatCode>
                <c:ptCount val="7"/>
                <c:pt idx="0">
                  <c:v>1</c:v>
                </c:pt>
                <c:pt idx="1">
                  <c:v>87</c:v>
                </c:pt>
                <c:pt idx="2">
                  <c:v>763</c:v>
                </c:pt>
                <c:pt idx="3">
                  <c:v>353</c:v>
                </c:pt>
                <c:pt idx="4">
                  <c:v>38</c:v>
                </c:pt>
                <c:pt idx="5">
                  <c:v>2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78-44F7-B3D7-4733389F7F0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80"/>
        <c:overlap val="25"/>
        <c:axId val="1086522240"/>
        <c:axId val="1086524160"/>
      </c:barChart>
      <c:catAx>
        <c:axId val="10865222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Résultats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086524160"/>
        <c:crosses val="autoZero"/>
        <c:auto val="1"/>
        <c:lblAlgn val="ctr"/>
        <c:lblOffset val="100"/>
        <c:noMultiLvlLbl val="0"/>
      </c:catAx>
      <c:valAx>
        <c:axId val="1086524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Nombre</a:t>
                </a:r>
                <a:r>
                  <a:rPr lang="fr-FR" baseline="0"/>
                  <a:t> de parties (tot 4078)</a:t>
                </a:r>
                <a:endParaRPr lang="fr-F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086522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fr-FR"/>
              <a:t>Rapport de toutes les parties Wordle possibles (An)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AN!$A$1:$A$7</c:f>
              <c:strCache>
                <c:ptCount val="7"/>
                <c:pt idx="0">
                  <c:v>1 mot</c:v>
                </c:pt>
                <c:pt idx="1">
                  <c:v>2 mot</c:v>
                </c:pt>
                <c:pt idx="2">
                  <c:v>3 mot</c:v>
                </c:pt>
                <c:pt idx="3">
                  <c:v>4 mot</c:v>
                </c:pt>
                <c:pt idx="4">
                  <c:v>5 mot</c:v>
                </c:pt>
                <c:pt idx="5">
                  <c:v>6 mot</c:v>
                </c:pt>
                <c:pt idx="6">
                  <c:v>Echeccs</c:v>
                </c:pt>
              </c:strCache>
            </c:strRef>
          </c:cat>
          <c:val>
            <c:numRef>
              <c:f>AN!$B$1:$B$7</c:f>
              <c:numCache>
                <c:formatCode>General</c:formatCode>
                <c:ptCount val="7"/>
                <c:pt idx="0">
                  <c:v>0</c:v>
                </c:pt>
                <c:pt idx="1">
                  <c:v>49</c:v>
                </c:pt>
                <c:pt idx="2">
                  <c:v>1240</c:v>
                </c:pt>
                <c:pt idx="3">
                  <c:v>939</c:v>
                </c:pt>
                <c:pt idx="4">
                  <c:v>77</c:v>
                </c:pt>
                <c:pt idx="5">
                  <c:v>10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F9B-4551-AB96-F444E4917E3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1332615808"/>
        <c:axId val="1332611968"/>
      </c:barChart>
      <c:catAx>
        <c:axId val="13326158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Résultats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332611968"/>
        <c:crosses val="autoZero"/>
        <c:auto val="1"/>
        <c:lblAlgn val="ctr"/>
        <c:lblOffset val="100"/>
        <c:noMultiLvlLbl val="0"/>
      </c:catAx>
      <c:valAx>
        <c:axId val="13326119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Nombre de parties (tot 8019)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332615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Rapport</a:t>
            </a:r>
            <a:r>
              <a:rPr lang="fr-FR" baseline="0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 de toutes les parties </a:t>
            </a:r>
            <a:r>
              <a:rPr lang="fr-FR" baseline="0" dirty="0" err="1">
                <a:latin typeface="Nothing Font (5x7)" panose="00000400000000000000" pitchFamily="50" charset="0"/>
                <a:cs typeface="Nothing Font (5x7)" panose="00000400000000000000" pitchFamily="50" charset="0"/>
              </a:rPr>
              <a:t>Wordle</a:t>
            </a:r>
            <a:r>
              <a:rPr lang="fr-FR" baseline="0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 possibles (Fr)</a:t>
            </a:r>
            <a:endParaRPr lang="fr-FR"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AN!$D$1:$D$7</c:f>
              <c:strCache>
                <c:ptCount val="7"/>
                <c:pt idx="0">
                  <c:v>1 mot</c:v>
                </c:pt>
                <c:pt idx="1">
                  <c:v>2 mot</c:v>
                </c:pt>
                <c:pt idx="2">
                  <c:v>3 mot</c:v>
                </c:pt>
                <c:pt idx="3">
                  <c:v>4 mot</c:v>
                </c:pt>
                <c:pt idx="4">
                  <c:v>5 mot</c:v>
                </c:pt>
                <c:pt idx="5">
                  <c:v>6 mot</c:v>
                </c:pt>
                <c:pt idx="6">
                  <c:v>Echeccs</c:v>
                </c:pt>
              </c:strCache>
            </c:strRef>
          </c:cat>
          <c:val>
            <c:numRef>
              <c:f>AN!$E$1:$E$7</c:f>
              <c:numCache>
                <c:formatCode>General</c:formatCode>
                <c:ptCount val="7"/>
                <c:pt idx="0">
                  <c:v>1</c:v>
                </c:pt>
                <c:pt idx="1">
                  <c:v>87</c:v>
                </c:pt>
                <c:pt idx="2">
                  <c:v>763</c:v>
                </c:pt>
                <c:pt idx="3">
                  <c:v>353</c:v>
                </c:pt>
                <c:pt idx="4">
                  <c:v>38</c:v>
                </c:pt>
                <c:pt idx="5">
                  <c:v>2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ABA-43E9-8857-0054ADA953E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80"/>
        <c:overlap val="25"/>
        <c:axId val="1086522240"/>
        <c:axId val="1086524160"/>
      </c:barChart>
      <c:catAx>
        <c:axId val="10865222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Résultats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086524160"/>
        <c:crosses val="autoZero"/>
        <c:auto val="1"/>
        <c:lblAlgn val="ctr"/>
        <c:lblOffset val="100"/>
        <c:noMultiLvlLbl val="0"/>
      </c:catAx>
      <c:valAx>
        <c:axId val="108652416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dirty="0"/>
                  <a:t>Nombre</a:t>
                </a:r>
                <a:r>
                  <a:rPr lang="fr-FR" baseline="0" dirty="0"/>
                  <a:t> de parties (</a:t>
                </a:r>
                <a:r>
                  <a:rPr lang="fr-FR" baseline="0" dirty="0" err="1"/>
                  <a:t>tot</a:t>
                </a:r>
                <a:r>
                  <a:rPr lang="fr-FR" baseline="0" dirty="0"/>
                  <a:t> 1 244)</a:t>
                </a:r>
                <a:endParaRPr lang="fr-FR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086522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aa5739c895_0_37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aa5739c895_0_37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Thierry </a:t>
            </a:r>
            <a:r>
              <a:rPr lang="fr-FR" dirty="0" err="1"/>
              <a:t>Beccaro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Nicola et Françoise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aa6e43c00d_1_27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aa6e43c00d_1_27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On peut automatiser ce process avec des call api à </a:t>
            </a:r>
            <a:r>
              <a:rPr lang="fr-FR" dirty="0" err="1"/>
              <a:t>gemini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>
          <a:extLst>
            <a:ext uri="{FF2B5EF4-FFF2-40B4-BE49-F238E27FC236}">
              <a16:creationId xmlns:a16="http://schemas.microsoft.com/office/drawing/2014/main" id="{A4428AD9-0FE6-AD14-B2DB-93674B72AE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4dda1946d_6_322:notes">
            <a:extLst>
              <a:ext uri="{FF2B5EF4-FFF2-40B4-BE49-F238E27FC236}">
                <a16:creationId xmlns:a16="http://schemas.microsoft.com/office/drawing/2014/main" id="{184E5B03-BB6F-15B6-5F02-A4F25BEB66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54dda1946d_6_322:notes">
            <a:extLst>
              <a:ext uri="{FF2B5EF4-FFF2-40B4-BE49-F238E27FC236}">
                <a16:creationId xmlns:a16="http://schemas.microsoft.com/office/drawing/2014/main" id="{9CF516AB-AA44-C327-0A62-42CB23DEAC4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Je n’ai pu faire que 10% de mots </a:t>
            </a:r>
            <a:r>
              <a:rPr lang="fr-FR" dirty="0" err="1"/>
              <a:t>wordle</a:t>
            </a:r>
            <a:r>
              <a:rPr lang="fr-FR" dirty="0"/>
              <a:t> anglais (0% français)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Pas fait avec </a:t>
            </a:r>
            <a:r>
              <a:rPr lang="fr-FR" dirty="0" err="1"/>
              <a:t>ChatGPT</a:t>
            </a:r>
            <a:r>
              <a:rPr lang="fr-FR" dirty="0"/>
              <a:t> sinon le budget de la clé api </a:t>
            </a:r>
            <a:r>
              <a:rPr lang="fr-FR" dirty="0" err="1"/>
              <a:t>OpenIA</a:t>
            </a:r>
            <a:r>
              <a:rPr lang="fr-FR" dirty="0"/>
              <a:t> aurai explosé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564460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2AF1106E-7F27-5051-9D56-0E36BAAD88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54dda1946d_4_2726:notes">
            <a:extLst>
              <a:ext uri="{FF2B5EF4-FFF2-40B4-BE49-F238E27FC236}">
                <a16:creationId xmlns:a16="http://schemas.microsoft.com/office/drawing/2014/main" id="{40ECE911-E29A-F809-1A78-3815B91059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54dda1946d_4_2726:notes">
            <a:extLst>
              <a:ext uri="{FF2B5EF4-FFF2-40B4-BE49-F238E27FC236}">
                <a16:creationId xmlns:a16="http://schemas.microsoft.com/office/drawing/2014/main" id="{2BD2EBB4-A239-BAEA-3503-7AF873CF02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19217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A191936-72BD-42CB-B78F-9779C0DC3A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dfce81f19_0_45:notes">
            <a:extLst>
              <a:ext uri="{FF2B5EF4-FFF2-40B4-BE49-F238E27FC236}">
                <a16:creationId xmlns:a16="http://schemas.microsoft.com/office/drawing/2014/main" id="{E4E18CF4-D986-2DE0-2B8C-CEDB6320A9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dfce81f19_0_45:notes">
            <a:extLst>
              <a:ext uri="{FF2B5EF4-FFF2-40B4-BE49-F238E27FC236}">
                <a16:creationId xmlns:a16="http://schemas.microsoft.com/office/drawing/2014/main" id="{B4DC7885-E8FE-9575-0167-8E5971374D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1703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0"/>
            <a:ext cx="9144000" cy="5143502"/>
            <a:chOff x="0" y="0"/>
            <a:chExt cx="9144000" cy="5143502"/>
          </a:xfrm>
        </p:grpSpPr>
        <p:pic>
          <p:nvPicPr>
            <p:cNvPr id="10" name="Google Shape;10;p2" title="fondo-01.jp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0"/>
              <a:ext cx="9144000" cy="5143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1;p2" title="fondo-01.png"/>
            <p:cNvPicPr preferRelativeResize="0"/>
            <p:nvPr/>
          </p:nvPicPr>
          <p:blipFill rotWithShape="1">
            <a:blip r:embed="rId3">
              <a:alphaModFix amt="90000"/>
            </a:blip>
            <a:srcRect t="50708" b="16020"/>
            <a:stretch/>
          </p:blipFill>
          <p:spPr>
            <a:xfrm>
              <a:off x="0" y="3432150"/>
              <a:ext cx="9144000" cy="17113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228600" y="188068"/>
            <a:ext cx="41985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2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640550" y="188068"/>
            <a:ext cx="1519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ONE_COLUMN_TEXT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5" title="fondo-01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>
            <a:spLocks noGrp="1"/>
          </p:cNvSpPr>
          <p:nvPr>
            <p:ph type="title"/>
          </p:nvPr>
        </p:nvSpPr>
        <p:spPr>
          <a:xfrm>
            <a:off x="228600" y="3776472"/>
            <a:ext cx="3719700" cy="117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subTitle" idx="1"/>
          </p:nvPr>
        </p:nvSpPr>
        <p:spPr>
          <a:xfrm>
            <a:off x="4572000" y="2580409"/>
            <a:ext cx="4343400" cy="234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15"/>
          <p:cNvSpPr>
            <a:spLocks noGrp="1"/>
          </p:cNvSpPr>
          <p:nvPr>
            <p:ph type="pic" idx="2"/>
          </p:nvPr>
        </p:nvSpPr>
        <p:spPr>
          <a:xfrm>
            <a:off x="1476150" y="342900"/>
            <a:ext cx="1856100" cy="275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21"/>
          <p:cNvGrpSpPr/>
          <p:nvPr/>
        </p:nvGrpSpPr>
        <p:grpSpPr>
          <a:xfrm>
            <a:off x="0" y="0"/>
            <a:ext cx="9144000" cy="5143502"/>
            <a:chOff x="0" y="0"/>
            <a:chExt cx="9144000" cy="5143502"/>
          </a:xfrm>
        </p:grpSpPr>
        <p:pic>
          <p:nvPicPr>
            <p:cNvPr id="128" name="Google Shape;128;p21" title="fondo-01.jp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0"/>
              <a:ext cx="9144000" cy="5143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9" name="Google Shape;129;p21" title="fondo-5.png"/>
            <p:cNvPicPr preferRelativeResize="0"/>
            <p:nvPr/>
          </p:nvPicPr>
          <p:blipFill rotWithShape="1">
            <a:blip r:embed="rId3">
              <a:alphaModFix amt="90000"/>
            </a:blip>
            <a:srcRect r="51342"/>
            <a:stretch/>
          </p:blipFill>
          <p:spPr>
            <a:xfrm flipH="1">
              <a:off x="3456475" y="0"/>
              <a:ext cx="4449300" cy="51435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22"/>
          <p:cNvGrpSpPr/>
          <p:nvPr/>
        </p:nvGrpSpPr>
        <p:grpSpPr>
          <a:xfrm>
            <a:off x="0" y="0"/>
            <a:ext cx="9144000" cy="5143502"/>
            <a:chOff x="0" y="0"/>
            <a:chExt cx="9144000" cy="5143502"/>
          </a:xfrm>
        </p:grpSpPr>
        <p:pic>
          <p:nvPicPr>
            <p:cNvPr id="132" name="Google Shape;132;p22" title="fondo-01.jp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0"/>
              <a:ext cx="9144000" cy="5143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3" name="Google Shape;133;p22" title="fondo-01.png"/>
            <p:cNvPicPr preferRelativeResize="0"/>
            <p:nvPr/>
          </p:nvPicPr>
          <p:blipFill rotWithShape="1">
            <a:blip r:embed="rId3">
              <a:alphaModFix amt="90000"/>
            </a:blip>
            <a:srcRect t="41667"/>
            <a:stretch/>
          </p:blipFill>
          <p:spPr>
            <a:xfrm rot="10800000" flipH="1">
              <a:off x="0" y="802825"/>
              <a:ext cx="9144000" cy="300032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32;p6"/>
          <p:cNvGrpSpPr/>
          <p:nvPr/>
        </p:nvGrpSpPr>
        <p:grpSpPr>
          <a:xfrm>
            <a:off x="0" y="0"/>
            <a:ext cx="9144000" cy="5143502"/>
            <a:chOff x="0" y="0"/>
            <a:chExt cx="9144000" cy="5143502"/>
          </a:xfrm>
        </p:grpSpPr>
        <p:pic>
          <p:nvPicPr>
            <p:cNvPr id="33" name="Google Shape;33;p6" title="fondo-01.jp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0"/>
              <a:ext cx="9144000" cy="5143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6" title="fondo-4.png"/>
            <p:cNvPicPr preferRelativeResize="0"/>
            <p:nvPr/>
          </p:nvPicPr>
          <p:blipFill rotWithShape="1">
            <a:blip r:embed="rId3">
              <a:alphaModFix amt="90000"/>
            </a:blip>
            <a:srcRect b="35337"/>
            <a:stretch/>
          </p:blipFill>
          <p:spPr>
            <a:xfrm flipH="1">
              <a:off x="0" y="1817575"/>
              <a:ext cx="9144000" cy="33259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228600" y="3776472"/>
            <a:ext cx="8686800" cy="117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7" title="fondo-01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228600" y="2236425"/>
            <a:ext cx="3719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ubTitle" idx="1"/>
          </p:nvPr>
        </p:nvSpPr>
        <p:spPr>
          <a:xfrm>
            <a:off x="5195775" y="1400175"/>
            <a:ext cx="3719700" cy="234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8" title="fondo-01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5607000" cy="234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 title="fondo-01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135550" y="1441675"/>
            <a:ext cx="4872900" cy="118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135550" y="2784625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9" name="Google Shape;49;p10"/>
          <p:cNvSpPr txBox="1">
            <a:spLocks noGrp="1"/>
          </p:cNvSpPr>
          <p:nvPr>
            <p:ph type="title"/>
          </p:nvPr>
        </p:nvSpPr>
        <p:spPr>
          <a:xfrm>
            <a:off x="228600" y="4342200"/>
            <a:ext cx="37272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1"/>
          <p:cNvGrpSpPr/>
          <p:nvPr/>
        </p:nvGrpSpPr>
        <p:grpSpPr>
          <a:xfrm>
            <a:off x="0" y="0"/>
            <a:ext cx="9144000" cy="5143502"/>
            <a:chOff x="0" y="0"/>
            <a:chExt cx="9144000" cy="5143502"/>
          </a:xfrm>
        </p:grpSpPr>
        <p:pic>
          <p:nvPicPr>
            <p:cNvPr id="52" name="Google Shape;52;p11" title="fondo-01.jp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0"/>
              <a:ext cx="9144000" cy="5143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Google Shape;53;p11" title="fondo-5.png"/>
            <p:cNvPicPr preferRelativeResize="0"/>
            <p:nvPr/>
          </p:nvPicPr>
          <p:blipFill rotWithShape="1">
            <a:blip r:embed="rId3">
              <a:alphaModFix amt="90000"/>
            </a:blip>
            <a:srcRect l="10559" r="56077"/>
            <a:stretch/>
          </p:blipFill>
          <p:spPr>
            <a:xfrm>
              <a:off x="0" y="0"/>
              <a:ext cx="3050752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5195775" y="1400175"/>
            <a:ext cx="3719700" cy="117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9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subTitle" idx="1"/>
          </p:nvPr>
        </p:nvSpPr>
        <p:spPr>
          <a:xfrm>
            <a:off x="3955900" y="2557175"/>
            <a:ext cx="1619100" cy="117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9_1_1_1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14"/>
          <p:cNvGrpSpPr/>
          <p:nvPr/>
        </p:nvGrpSpPr>
        <p:grpSpPr>
          <a:xfrm>
            <a:off x="0" y="0"/>
            <a:ext cx="9144002" cy="5143502"/>
            <a:chOff x="0" y="0"/>
            <a:chExt cx="9144002" cy="5143502"/>
          </a:xfrm>
        </p:grpSpPr>
        <p:pic>
          <p:nvPicPr>
            <p:cNvPr id="78" name="Google Shape;78;p14" title="fondo-01.jp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0"/>
              <a:ext cx="9144000" cy="5143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" name="Google Shape;79;p14" title="fondo-02.png"/>
            <p:cNvPicPr preferRelativeResize="0"/>
            <p:nvPr/>
          </p:nvPicPr>
          <p:blipFill rotWithShape="1">
            <a:blip r:embed="rId3">
              <a:alphaModFix amt="90000"/>
            </a:blip>
            <a:srcRect l="69713" r="7853"/>
            <a:stretch/>
          </p:blipFill>
          <p:spPr>
            <a:xfrm>
              <a:off x="7092726" y="0"/>
              <a:ext cx="2051276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0" name="Google Shape;80;p14"/>
          <p:cNvSpPr txBox="1">
            <a:spLocks noGrp="1"/>
          </p:cNvSpPr>
          <p:nvPr>
            <p:ph type="title"/>
          </p:nvPr>
        </p:nvSpPr>
        <p:spPr>
          <a:xfrm>
            <a:off x="228600" y="3773736"/>
            <a:ext cx="3719700" cy="117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ubTitle" idx="1"/>
          </p:nvPr>
        </p:nvSpPr>
        <p:spPr>
          <a:xfrm>
            <a:off x="228600" y="262875"/>
            <a:ext cx="6800100" cy="22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28600" y="208325"/>
            <a:ext cx="868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28600" y="93605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Tight"/>
              <a:buChar char="●"/>
              <a:defRPr sz="1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Tight"/>
              <a:buChar char="○"/>
              <a:defRPr sz="1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Tight"/>
              <a:buChar char="■"/>
              <a:defRPr sz="1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Tight"/>
              <a:buChar char="●"/>
              <a:defRPr sz="1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Tight"/>
              <a:buChar char="○"/>
              <a:defRPr sz="1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Tight"/>
              <a:buChar char="■"/>
              <a:defRPr sz="1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Tight"/>
              <a:buChar char="●"/>
              <a:defRPr sz="1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Tight"/>
              <a:buChar char="○"/>
              <a:defRPr sz="1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Tight"/>
              <a:buChar char="■"/>
              <a:defRPr sz="1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60" r:id="rId9"/>
    <p:sldLayoutId id="2147483661" r:id="rId10"/>
    <p:sldLayoutId id="2147483667" r:id="rId11"/>
    <p:sldLayoutId id="2147483668" r:id="rId12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/>
          <p:nvPr/>
        </p:nvSpPr>
        <p:spPr>
          <a:xfrm>
            <a:off x="7500000" y="305450"/>
            <a:ext cx="1301100" cy="14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Evan PASETAU</a:t>
            </a:r>
            <a:endParaRPr sz="1800" dirty="0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50" name="Google Shape;150;p27"/>
          <p:cNvSpPr txBox="1">
            <a:spLocks noGrp="1"/>
          </p:cNvSpPr>
          <p:nvPr>
            <p:ph type="ctrTitle"/>
          </p:nvPr>
        </p:nvSpPr>
        <p:spPr>
          <a:xfrm>
            <a:off x="228600" y="188068"/>
            <a:ext cx="41985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SOLVER</a:t>
            </a:r>
            <a:endParaRPr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WORDLE</a:t>
            </a:r>
            <a:endParaRPr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</p:txBody>
      </p:sp>
      <p:sp>
        <p:nvSpPr>
          <p:cNvPr id="151" name="Google Shape;151;p27"/>
          <p:cNvSpPr txBox="1">
            <a:spLocks noGrp="1"/>
          </p:cNvSpPr>
          <p:nvPr>
            <p:ph type="subTitle" idx="1"/>
          </p:nvPr>
        </p:nvSpPr>
        <p:spPr>
          <a:xfrm>
            <a:off x="4640550" y="188068"/>
            <a:ext cx="1519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Intelligence Artificielle II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MIN 1</a:t>
            </a:r>
            <a:endParaRPr dirty="0"/>
          </a:p>
        </p:txBody>
      </p:sp>
      <p:cxnSp>
        <p:nvCxnSpPr>
          <p:cNvPr id="152" name="Google Shape;152;p27"/>
          <p:cNvCxnSpPr/>
          <p:nvPr/>
        </p:nvCxnSpPr>
        <p:spPr>
          <a:xfrm rot="10800000">
            <a:off x="4572000" y="-148498"/>
            <a:ext cx="0" cy="3911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oval" w="med" len="med"/>
            <a:tailEnd type="none" w="med" len="med"/>
          </a:ln>
        </p:spPr>
      </p:cxnSp>
      <p:grpSp>
        <p:nvGrpSpPr>
          <p:cNvPr id="3" name="Groupe 2">
            <a:extLst>
              <a:ext uri="{FF2B5EF4-FFF2-40B4-BE49-F238E27FC236}">
                <a16:creationId xmlns:a16="http://schemas.microsoft.com/office/drawing/2014/main" id="{81150913-C1A1-E31F-D540-9B77A01FCADD}"/>
              </a:ext>
            </a:extLst>
          </p:cNvPr>
          <p:cNvGrpSpPr>
            <a:grpSpLocks noChangeAspect="1"/>
          </p:cNvGrpSpPr>
          <p:nvPr/>
        </p:nvGrpSpPr>
        <p:grpSpPr>
          <a:xfrm>
            <a:off x="1197034" y="1754416"/>
            <a:ext cx="2027750" cy="1634667"/>
            <a:chOff x="868422" y="1683117"/>
            <a:chExt cx="1301101" cy="1048880"/>
          </a:xfrm>
        </p:grpSpPr>
        <p:pic>
          <p:nvPicPr>
            <p:cNvPr id="1028" name="Picture 4" descr="Wordle Türkçe by horobo">
              <a:extLst>
                <a:ext uri="{FF2B5EF4-FFF2-40B4-BE49-F238E27FC236}">
                  <a16:creationId xmlns:a16="http://schemas.microsoft.com/office/drawing/2014/main" id="{68F8AB3F-A014-6A2C-4FF1-4AE5491F2A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8422" y="1683117"/>
              <a:ext cx="1301101" cy="10326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4" descr="Wordle Türkçe by horobo">
              <a:extLst>
                <a:ext uri="{FF2B5EF4-FFF2-40B4-BE49-F238E27FC236}">
                  <a16:creationId xmlns:a16="http://schemas.microsoft.com/office/drawing/2014/main" id="{D9170202-77AB-CEBD-1631-2323EC5C2B1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826" b="67119"/>
            <a:stretch>
              <a:fillRect/>
            </a:stretch>
          </p:blipFill>
          <p:spPr bwMode="auto">
            <a:xfrm>
              <a:off x="1685853" y="2392455"/>
              <a:ext cx="483670" cy="3395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97A14038-A1B5-5516-5129-48BBD8A9B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0" name="Google Shape;280;p36">
            <a:extLst>
              <a:ext uri="{FF2B5EF4-FFF2-40B4-BE49-F238E27FC236}">
                <a16:creationId xmlns:a16="http://schemas.microsoft.com/office/drawing/2014/main" id="{925CEB4E-DB30-EBEC-DD8F-16D469338C44}"/>
              </a:ext>
            </a:extLst>
          </p:cNvPr>
          <p:cNvCxnSpPr/>
          <p:nvPr/>
        </p:nvCxnSpPr>
        <p:spPr>
          <a:xfrm rot="10800000">
            <a:off x="-2362200" y="-1625701"/>
            <a:ext cx="0" cy="3708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oval" w="med" len="med"/>
            <a:tailEnd type="none" w="med" len="med"/>
          </a:ln>
        </p:spPr>
      </p:cxnSp>
      <p:cxnSp>
        <p:nvCxnSpPr>
          <p:cNvPr id="282" name="Google Shape;282;p36">
            <a:extLst>
              <a:ext uri="{FF2B5EF4-FFF2-40B4-BE49-F238E27FC236}">
                <a16:creationId xmlns:a16="http://schemas.microsoft.com/office/drawing/2014/main" id="{879EAF13-2914-43FA-D8D4-0BF72F70FD56}"/>
              </a:ext>
            </a:extLst>
          </p:cNvPr>
          <p:cNvCxnSpPr/>
          <p:nvPr/>
        </p:nvCxnSpPr>
        <p:spPr>
          <a:xfrm>
            <a:off x="2709950" y="1175975"/>
            <a:ext cx="6546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oval" w="med" len="med"/>
            <a:tailEnd type="none" w="med" len="med"/>
          </a:ln>
        </p:spPr>
      </p:cxn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87315404-08EA-EDCB-DA26-0EA12EF182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41037734"/>
              </p:ext>
            </p:extLst>
          </p:nvPr>
        </p:nvGraphicFramePr>
        <p:xfrm>
          <a:off x="2889493" y="-3590207"/>
          <a:ext cx="5833789" cy="34686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398B844F-8073-3C31-2964-558F2450770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84838106"/>
              </p:ext>
            </p:extLst>
          </p:nvPr>
        </p:nvGraphicFramePr>
        <p:xfrm>
          <a:off x="2886075" y="1432793"/>
          <a:ext cx="5841701" cy="34630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Google Shape;281;p36">
            <a:extLst>
              <a:ext uri="{FF2B5EF4-FFF2-40B4-BE49-F238E27FC236}">
                <a16:creationId xmlns:a16="http://schemas.microsoft.com/office/drawing/2014/main" id="{EB6232AD-7E08-D6A0-E5F7-3F874319898E}"/>
              </a:ext>
            </a:extLst>
          </p:cNvPr>
          <p:cNvSpPr txBox="1">
            <a:spLocks/>
          </p:cNvSpPr>
          <p:nvPr/>
        </p:nvSpPr>
        <p:spPr>
          <a:xfrm>
            <a:off x="342900" y="316684"/>
            <a:ext cx="1296600" cy="2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ssette Texte"/>
              <a:buNone/>
              <a:defRPr sz="1800" b="0" i="0" u="none" strike="noStrike" cap="none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defRPr>
            </a:lvl9pPr>
          </a:lstStyle>
          <a:p>
            <a:r>
              <a:rPr lang="fr-FR" dirty="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Résultats de l’algorithme</a:t>
            </a:r>
          </a:p>
        </p:txBody>
      </p:sp>
    </p:spTree>
    <p:extLst>
      <p:ext uri="{BB962C8B-B14F-4D97-AF65-F5344CB8AC3E}">
        <p14:creationId xmlns:p14="http://schemas.microsoft.com/office/powerpoint/2010/main" val="3598820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580B966A-A4E0-4AE9-F204-F9FF9B7BB8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>
            <a:extLst>
              <a:ext uri="{FF2B5EF4-FFF2-40B4-BE49-F238E27FC236}">
                <a16:creationId xmlns:a16="http://schemas.microsoft.com/office/drawing/2014/main" id="{C8F7D3A1-1CB7-C1F2-A36C-92ABCE864AB5}"/>
              </a:ext>
            </a:extLst>
          </p:cNvPr>
          <p:cNvSpPr txBox="1"/>
          <p:nvPr/>
        </p:nvSpPr>
        <p:spPr>
          <a:xfrm>
            <a:off x="7500000" y="305450"/>
            <a:ext cx="1301100" cy="14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Evan PASETAU</a:t>
            </a:r>
            <a:endParaRPr sz="1800" dirty="0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50" name="Google Shape;150;p27">
            <a:extLst>
              <a:ext uri="{FF2B5EF4-FFF2-40B4-BE49-F238E27FC236}">
                <a16:creationId xmlns:a16="http://schemas.microsoft.com/office/drawing/2014/main" id="{126EEC81-AA5F-C1AC-5AAA-7339453D899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28600" y="188068"/>
            <a:ext cx="41985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SOLVER</a:t>
            </a:r>
            <a:endParaRPr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WORDLE</a:t>
            </a:r>
            <a:endParaRPr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</p:txBody>
      </p:sp>
      <p:sp>
        <p:nvSpPr>
          <p:cNvPr id="151" name="Google Shape;151;p27">
            <a:extLst>
              <a:ext uri="{FF2B5EF4-FFF2-40B4-BE49-F238E27FC236}">
                <a16:creationId xmlns:a16="http://schemas.microsoft.com/office/drawing/2014/main" id="{01E12921-A048-B886-C124-D880A044581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640550" y="188068"/>
            <a:ext cx="1519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Intelligence Artificielle II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MIN 1</a:t>
            </a:r>
            <a:endParaRPr dirty="0"/>
          </a:p>
        </p:txBody>
      </p:sp>
      <p:cxnSp>
        <p:nvCxnSpPr>
          <p:cNvPr id="152" name="Google Shape;152;p27">
            <a:extLst>
              <a:ext uri="{FF2B5EF4-FFF2-40B4-BE49-F238E27FC236}">
                <a16:creationId xmlns:a16="http://schemas.microsoft.com/office/drawing/2014/main" id="{47830FD4-8A04-D7C3-228D-6F542A79C080}"/>
              </a:ext>
            </a:extLst>
          </p:cNvPr>
          <p:cNvCxnSpPr/>
          <p:nvPr/>
        </p:nvCxnSpPr>
        <p:spPr>
          <a:xfrm rot="10800000">
            <a:off x="4572000" y="-148498"/>
            <a:ext cx="0" cy="3911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oval" w="med" len="med"/>
            <a:tailEnd type="none" w="med" len="med"/>
          </a:ln>
        </p:spPr>
      </p:cxnSp>
      <p:grpSp>
        <p:nvGrpSpPr>
          <p:cNvPr id="3" name="Groupe 2">
            <a:extLst>
              <a:ext uri="{FF2B5EF4-FFF2-40B4-BE49-F238E27FC236}">
                <a16:creationId xmlns:a16="http://schemas.microsoft.com/office/drawing/2014/main" id="{9CF659C3-2315-E087-84EB-AE41820677AA}"/>
              </a:ext>
            </a:extLst>
          </p:cNvPr>
          <p:cNvGrpSpPr>
            <a:grpSpLocks noChangeAspect="1"/>
          </p:cNvGrpSpPr>
          <p:nvPr/>
        </p:nvGrpSpPr>
        <p:grpSpPr>
          <a:xfrm>
            <a:off x="1197034" y="1754416"/>
            <a:ext cx="2027750" cy="1634667"/>
            <a:chOff x="868422" y="1683117"/>
            <a:chExt cx="1301101" cy="1048880"/>
          </a:xfrm>
        </p:grpSpPr>
        <p:pic>
          <p:nvPicPr>
            <p:cNvPr id="1028" name="Picture 4" descr="Wordle Türkçe by horobo">
              <a:extLst>
                <a:ext uri="{FF2B5EF4-FFF2-40B4-BE49-F238E27FC236}">
                  <a16:creationId xmlns:a16="http://schemas.microsoft.com/office/drawing/2014/main" id="{62B01282-251F-33C9-DDC9-1D40D59C95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8422" y="1683117"/>
              <a:ext cx="1301101" cy="10326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4" descr="Wordle Türkçe by horobo">
              <a:extLst>
                <a:ext uri="{FF2B5EF4-FFF2-40B4-BE49-F238E27FC236}">
                  <a16:creationId xmlns:a16="http://schemas.microsoft.com/office/drawing/2014/main" id="{D4149D2B-A930-66E8-9CA9-66658C702B1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826" b="67119"/>
            <a:stretch>
              <a:fillRect/>
            </a:stretch>
          </p:blipFill>
          <p:spPr bwMode="auto">
            <a:xfrm>
              <a:off x="1685853" y="2392455"/>
              <a:ext cx="483670" cy="3395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687063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1345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 txBox="1">
            <a:spLocks noGrp="1"/>
          </p:cNvSpPr>
          <p:nvPr>
            <p:ph type="title"/>
          </p:nvPr>
        </p:nvSpPr>
        <p:spPr>
          <a:xfrm>
            <a:off x="228600" y="3773736"/>
            <a:ext cx="3719700" cy="117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Qu’es que</a:t>
            </a:r>
            <a:b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</a:br>
            <a:r>
              <a:rPr lang="fr-FR" dirty="0" err="1">
                <a:latin typeface="Nothing Font (5x7)" panose="00000400000000000000" pitchFamily="50" charset="0"/>
                <a:cs typeface="Nothing Font (5x7)" panose="00000400000000000000" pitchFamily="50" charset="0"/>
              </a:rPr>
              <a:t>Wordle</a:t>
            </a:r>
            <a: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 ?</a:t>
            </a:r>
            <a:endParaRPr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</p:txBody>
      </p:sp>
      <p:cxnSp>
        <p:nvCxnSpPr>
          <p:cNvPr id="221" name="Google Shape;221;p30"/>
          <p:cNvCxnSpPr/>
          <p:nvPr/>
        </p:nvCxnSpPr>
        <p:spPr>
          <a:xfrm rot="10800000">
            <a:off x="313211" y="4914927"/>
            <a:ext cx="7853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oval" w="med" len="med"/>
            <a:tailEnd type="none" w="med" len="med"/>
          </a:ln>
        </p:spPr>
      </p:cxnSp>
      <p:pic>
        <p:nvPicPr>
          <p:cNvPr id="5" name="Picture 4" descr="A screenshot of a game&#10;&#10;AI-generated content may be incorrect.">
            <a:extLst>
              <a:ext uri="{FF2B5EF4-FFF2-40B4-BE49-F238E27FC236}">
                <a16:creationId xmlns:a16="http://schemas.microsoft.com/office/drawing/2014/main" id="{8DBB1471-4089-1045-E6DA-2F741D1E4D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945" y="155294"/>
            <a:ext cx="3296110" cy="4020111"/>
          </a:xfrm>
          <a:prstGeom prst="rect">
            <a:avLst/>
          </a:prstGeom>
        </p:spPr>
      </p:pic>
      <p:pic>
        <p:nvPicPr>
          <p:cNvPr id="2050" name="Picture 2" descr="Motus - 2ème Edition - Jeux vidéo - Achat &amp; prix | fnac">
            <a:extLst>
              <a:ext uri="{FF2B5EF4-FFF2-40B4-BE49-F238E27FC236}">
                <a16:creationId xmlns:a16="http://schemas.microsoft.com/office/drawing/2014/main" id="{1FD9BE0D-F1E9-4EE0-4B1B-6912FFABAF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8550" y="155294"/>
            <a:ext cx="1463675" cy="2133291"/>
          </a:xfrm>
          <a:prstGeom prst="roundRect">
            <a:avLst>
              <a:gd name="adj" fmla="val 267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otus du 06/07/18 - Intégrale">
            <a:extLst>
              <a:ext uri="{FF2B5EF4-FFF2-40B4-BE49-F238E27FC236}">
                <a16:creationId xmlns:a16="http://schemas.microsoft.com/office/drawing/2014/main" id="{80174E50-F72D-54BC-F3F5-76BAD33BB7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77" r="29219" b="22893"/>
          <a:stretch>
            <a:fillRect/>
          </a:stretch>
        </p:blipFill>
        <p:spPr bwMode="auto">
          <a:xfrm>
            <a:off x="3638550" y="2342259"/>
            <a:ext cx="2414588" cy="2475567"/>
          </a:xfrm>
          <a:prstGeom prst="roundRect">
            <a:avLst>
              <a:gd name="adj" fmla="val 2071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8"/>
          <p:cNvSpPr txBox="1">
            <a:spLocks noGrp="1"/>
          </p:cNvSpPr>
          <p:nvPr>
            <p:ph type="title"/>
          </p:nvPr>
        </p:nvSpPr>
        <p:spPr>
          <a:xfrm>
            <a:off x="228600" y="3776472"/>
            <a:ext cx="8686800" cy="117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PROCESS</a:t>
            </a:r>
            <a:endParaRPr dirty="0">
              <a:latin typeface="Nothing Font (5x7)" panose="00000400000000000000" pitchFamily="50" charset="0"/>
              <a:cs typeface="Nothing Font (5x7)" panose="00000400000000000000" pitchFamily="50" charset="0"/>
            </a:endParaRPr>
          </a:p>
          <a:p>
            <a:pPr lvl="0"/>
            <a:r>
              <a:rPr lang="fr-FR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ETUDIES</a:t>
            </a:r>
            <a:endParaRPr dirty="0"/>
          </a:p>
        </p:txBody>
      </p:sp>
      <p:sp>
        <p:nvSpPr>
          <p:cNvPr id="305" name="Google Shape;305;p38"/>
          <p:cNvSpPr txBox="1"/>
          <p:nvPr/>
        </p:nvSpPr>
        <p:spPr>
          <a:xfrm>
            <a:off x="342918" y="761999"/>
            <a:ext cx="1962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L’HUMAIN</a:t>
            </a:r>
            <a:endParaRPr sz="1200" dirty="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306" name="Google Shape;306;p38"/>
          <p:cNvSpPr txBox="1"/>
          <p:nvPr/>
        </p:nvSpPr>
        <p:spPr>
          <a:xfrm>
            <a:off x="342896" y="1231888"/>
            <a:ext cx="1962900" cy="6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C’est moi qui ai fait les parties et je ne suis pas très bon.</a:t>
            </a:r>
            <a:endParaRPr sz="1200" dirty="0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07" name="Google Shape;307;p38"/>
          <p:cNvSpPr txBox="1"/>
          <p:nvPr/>
        </p:nvSpPr>
        <p:spPr>
          <a:xfrm>
            <a:off x="2546216" y="761999"/>
            <a:ext cx="1962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ALGORITHME</a:t>
            </a:r>
            <a:endParaRPr sz="1200" dirty="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308" name="Google Shape;308;p38"/>
          <p:cNvSpPr txBox="1"/>
          <p:nvPr/>
        </p:nvSpPr>
        <p:spPr>
          <a:xfrm>
            <a:off x="2546198" y="1231888"/>
            <a:ext cx="1962900" cy="6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Un algorithme de qui maximise l’entropie aux premier tours et choisi le mots le plus probable.</a:t>
            </a:r>
            <a:endParaRPr sz="1200" dirty="0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09" name="Google Shape;309;p38"/>
          <p:cNvSpPr txBox="1"/>
          <p:nvPr/>
        </p:nvSpPr>
        <p:spPr>
          <a:xfrm>
            <a:off x="4749514" y="761999"/>
            <a:ext cx="1962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LOCAL SLM</a:t>
            </a:r>
            <a:endParaRPr sz="1200" dirty="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310" name="Google Shape;310;p38"/>
          <p:cNvSpPr txBox="1"/>
          <p:nvPr/>
        </p:nvSpPr>
        <p:spPr>
          <a:xfrm>
            <a:off x="4749499" y="1231888"/>
            <a:ext cx="1962900" cy="6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Un petit modèle qui tourne en local Gemma3:1b et Llama2.</a:t>
            </a:r>
            <a:endParaRPr sz="1200" dirty="0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11" name="Google Shape;311;p38"/>
          <p:cNvSpPr txBox="1"/>
          <p:nvPr/>
        </p:nvSpPr>
        <p:spPr>
          <a:xfrm>
            <a:off x="6952812" y="761999"/>
            <a:ext cx="1962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ONLINE LLM</a:t>
            </a:r>
            <a:endParaRPr sz="1200" dirty="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312" name="Google Shape;312;p38"/>
          <p:cNvSpPr txBox="1"/>
          <p:nvPr/>
        </p:nvSpPr>
        <p:spPr>
          <a:xfrm>
            <a:off x="6952800" y="1231888"/>
            <a:ext cx="1962900" cy="6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Les deux modèles Gemini 3 Pro vs ChatGPT 5.</a:t>
            </a:r>
            <a:endParaRPr sz="1200" dirty="0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13" name="Google Shape;313;p38"/>
          <p:cNvSpPr txBox="1"/>
          <p:nvPr/>
        </p:nvSpPr>
        <p:spPr>
          <a:xfrm>
            <a:off x="342918" y="228600"/>
            <a:ext cx="1962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rPr>
              <a:t>{01}</a:t>
            </a:r>
            <a:endParaRPr>
              <a:solidFill>
                <a:schemeClr val="dk1"/>
              </a:solidFill>
              <a:latin typeface="Cossette Texte"/>
              <a:ea typeface="Cossette Texte"/>
              <a:cs typeface="Cossette Texte"/>
              <a:sym typeface="Cossette Texte"/>
            </a:endParaRPr>
          </a:p>
        </p:txBody>
      </p:sp>
      <p:sp>
        <p:nvSpPr>
          <p:cNvPr id="314" name="Google Shape;314;p38"/>
          <p:cNvSpPr txBox="1"/>
          <p:nvPr/>
        </p:nvSpPr>
        <p:spPr>
          <a:xfrm>
            <a:off x="2546216" y="228600"/>
            <a:ext cx="1962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rPr>
              <a:t>{02}</a:t>
            </a:r>
            <a:endParaRPr>
              <a:solidFill>
                <a:schemeClr val="dk1"/>
              </a:solidFill>
              <a:latin typeface="Cossette Texte"/>
              <a:ea typeface="Cossette Texte"/>
              <a:cs typeface="Cossette Texte"/>
              <a:sym typeface="Cossette Texte"/>
            </a:endParaRPr>
          </a:p>
        </p:txBody>
      </p:sp>
      <p:sp>
        <p:nvSpPr>
          <p:cNvPr id="315" name="Google Shape;315;p38"/>
          <p:cNvSpPr txBox="1"/>
          <p:nvPr/>
        </p:nvSpPr>
        <p:spPr>
          <a:xfrm>
            <a:off x="4749514" y="228600"/>
            <a:ext cx="1962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rPr>
              <a:t>{03}</a:t>
            </a:r>
            <a:endParaRPr>
              <a:solidFill>
                <a:schemeClr val="dk1"/>
              </a:solidFill>
              <a:latin typeface="Cossette Texte"/>
              <a:ea typeface="Cossette Texte"/>
              <a:cs typeface="Cossette Texte"/>
              <a:sym typeface="Cossette Texte"/>
            </a:endParaRPr>
          </a:p>
        </p:txBody>
      </p:sp>
      <p:sp>
        <p:nvSpPr>
          <p:cNvPr id="316" name="Google Shape;316;p38"/>
          <p:cNvSpPr txBox="1"/>
          <p:nvPr/>
        </p:nvSpPr>
        <p:spPr>
          <a:xfrm>
            <a:off x="6952812" y="228600"/>
            <a:ext cx="1962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ssette Texte"/>
                <a:ea typeface="Cossette Texte"/>
                <a:cs typeface="Cossette Texte"/>
                <a:sym typeface="Cossette Texte"/>
              </a:rPr>
              <a:t>{04}</a:t>
            </a:r>
            <a:endParaRPr>
              <a:solidFill>
                <a:schemeClr val="dk1"/>
              </a:solidFill>
              <a:latin typeface="Cossette Texte"/>
              <a:ea typeface="Cossette Texte"/>
              <a:cs typeface="Cossette Texte"/>
              <a:sym typeface="Cossette Texte"/>
            </a:endParaRPr>
          </a:p>
        </p:txBody>
      </p:sp>
      <p:cxnSp>
        <p:nvCxnSpPr>
          <p:cNvPr id="317" name="Google Shape;317;p38"/>
          <p:cNvCxnSpPr/>
          <p:nvPr/>
        </p:nvCxnSpPr>
        <p:spPr>
          <a:xfrm>
            <a:off x="342900" y="-153943"/>
            <a:ext cx="0" cy="2997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oval" w="med" len="med"/>
          </a:ln>
        </p:spPr>
      </p:cxnSp>
      <p:cxnSp>
        <p:nvCxnSpPr>
          <p:cNvPr id="318" name="Google Shape;318;p38"/>
          <p:cNvCxnSpPr/>
          <p:nvPr/>
        </p:nvCxnSpPr>
        <p:spPr>
          <a:xfrm>
            <a:off x="2523925" y="-153943"/>
            <a:ext cx="0" cy="3436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oval" w="med" len="med"/>
          </a:ln>
        </p:spPr>
      </p:cxnSp>
      <p:cxnSp>
        <p:nvCxnSpPr>
          <p:cNvPr id="319" name="Google Shape;319;p38"/>
          <p:cNvCxnSpPr/>
          <p:nvPr/>
        </p:nvCxnSpPr>
        <p:spPr>
          <a:xfrm>
            <a:off x="4738250" y="-153943"/>
            <a:ext cx="0" cy="4642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oval" w="med" len="med"/>
          </a:ln>
        </p:spPr>
      </p:cxnSp>
      <p:cxnSp>
        <p:nvCxnSpPr>
          <p:cNvPr id="320" name="Google Shape;320;p38"/>
          <p:cNvCxnSpPr/>
          <p:nvPr/>
        </p:nvCxnSpPr>
        <p:spPr>
          <a:xfrm>
            <a:off x="6952600" y="-153943"/>
            <a:ext cx="0" cy="4521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oval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83438297-7801-D2B8-849F-20EEBA45AAA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617"/>
          <a:stretch>
            <a:fillRect/>
          </a:stretch>
        </p:blipFill>
        <p:spPr>
          <a:xfrm>
            <a:off x="86841" y="103102"/>
            <a:ext cx="3934249" cy="1858516"/>
          </a:xfrm>
          <a:prstGeom prst="roundRect">
            <a:avLst>
              <a:gd name="adj" fmla="val 5339"/>
            </a:avLst>
          </a:prstGeom>
        </p:spPr>
      </p:pic>
      <p:pic>
        <p:nvPicPr>
          <p:cNvPr id="11" name="Image 10" descr="Une image contenant texte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116A411A-CCFE-B38E-22DA-67FB8E57C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41" y="2073128"/>
            <a:ext cx="3934249" cy="2799628"/>
          </a:xfrm>
          <a:prstGeom prst="roundRect">
            <a:avLst>
              <a:gd name="adj" fmla="val 3894"/>
            </a:avLst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1EAF370-C2A7-689E-E383-9B654F83B2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4608" y="218806"/>
            <a:ext cx="1772608" cy="65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 12" descr="Une image contenant texte, capture d’écran, Police, conception&#10;&#10;Le contenu généré par l’IA peut être incorrect.">
            <a:extLst>
              <a:ext uri="{FF2B5EF4-FFF2-40B4-BE49-F238E27FC236}">
                <a16:creationId xmlns:a16="http://schemas.microsoft.com/office/drawing/2014/main" id="{17288B38-8FE4-BF24-8BEA-7CB0E32D7E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2376" y="168149"/>
            <a:ext cx="2717073" cy="4623591"/>
          </a:xfrm>
          <a:prstGeom prst="roundRect">
            <a:avLst>
              <a:gd name="adj" fmla="val 6138"/>
            </a:avLst>
          </a:prstGeom>
        </p:spPr>
      </p:pic>
    </p:spTree>
    <p:extLst>
      <p:ext uri="{BB962C8B-B14F-4D97-AF65-F5344CB8AC3E}">
        <p14:creationId xmlns:p14="http://schemas.microsoft.com/office/powerpoint/2010/main" val="33302620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2"/>
          <p:cNvSpPr txBox="1">
            <a:spLocks noGrp="1"/>
          </p:cNvSpPr>
          <p:nvPr>
            <p:ph type="title"/>
          </p:nvPr>
        </p:nvSpPr>
        <p:spPr>
          <a:xfrm>
            <a:off x="228600" y="3776472"/>
            <a:ext cx="3719700" cy="117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CALLING API</a:t>
            </a:r>
            <a:endParaRPr dirty="0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29F6189-A841-EE0E-2FD8-4DEFFFB6C8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" r="50877" b="595"/>
          <a:stretch>
            <a:fillRect/>
          </a:stretch>
        </p:blipFill>
        <p:spPr>
          <a:xfrm>
            <a:off x="75090" y="113689"/>
            <a:ext cx="5633894" cy="2920555"/>
          </a:xfrm>
          <a:prstGeom prst="roundRect">
            <a:avLst>
              <a:gd name="adj" fmla="val 2998"/>
            </a:avLst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5E4C76B-A1DB-B87C-54F6-B4AE2E23B15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604" r="272" b="561"/>
          <a:stretch>
            <a:fillRect/>
          </a:stretch>
        </p:blipFill>
        <p:spPr>
          <a:xfrm>
            <a:off x="4319337" y="2641878"/>
            <a:ext cx="4675721" cy="2424588"/>
          </a:xfrm>
          <a:prstGeom prst="roundRect">
            <a:avLst>
              <a:gd name="adj" fmla="val 3150"/>
            </a:avLst>
          </a:prstGeom>
        </p:spPr>
      </p:pic>
      <p:pic>
        <p:nvPicPr>
          <p:cNvPr id="12" name="Picture 11" descr="A close up of a logo&#10;&#10;AI-generated content may be incorrect.">
            <a:extLst>
              <a:ext uri="{FF2B5EF4-FFF2-40B4-BE49-F238E27FC236}">
                <a16:creationId xmlns:a16="http://schemas.microsoft.com/office/drawing/2014/main" id="{3B6D373A-BDBD-128E-1028-C4BA2BE43C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7984" y="4810125"/>
            <a:ext cx="942779" cy="1172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>
          <a:extLst>
            <a:ext uri="{FF2B5EF4-FFF2-40B4-BE49-F238E27FC236}">
              <a16:creationId xmlns:a16="http://schemas.microsoft.com/office/drawing/2014/main" id="{9DF77D62-EB47-00FE-8983-22E2D2CD4E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2">
            <a:extLst>
              <a:ext uri="{FF2B5EF4-FFF2-40B4-BE49-F238E27FC236}">
                <a16:creationId xmlns:a16="http://schemas.microsoft.com/office/drawing/2014/main" id="{09B246FA-0BD9-C1D8-087F-E291EF526E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3776472"/>
            <a:ext cx="3719700" cy="117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>
                <a:latin typeface="Nothing Font (5x7)" panose="00000400000000000000" pitchFamily="50" charset="0"/>
                <a:cs typeface="Nothing Font (5x7)" panose="00000400000000000000" pitchFamily="50" charset="0"/>
              </a:rPr>
              <a:t>CALLING API</a:t>
            </a:r>
            <a:endParaRPr dirty="0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004642E-223B-CCD6-4AD1-2D4A217130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" r="50877" b="595"/>
          <a:stretch>
            <a:fillRect/>
          </a:stretch>
        </p:blipFill>
        <p:spPr>
          <a:xfrm>
            <a:off x="75090" y="113689"/>
            <a:ext cx="3318386" cy="1720219"/>
          </a:xfrm>
          <a:prstGeom prst="roundRect">
            <a:avLst>
              <a:gd name="adj" fmla="val 2998"/>
            </a:avLst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4B6A626-E727-0E87-2DAC-629A88AB282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604" r="272" b="561"/>
          <a:stretch>
            <a:fillRect/>
          </a:stretch>
        </p:blipFill>
        <p:spPr>
          <a:xfrm>
            <a:off x="2543171" y="1720850"/>
            <a:ext cx="6451887" cy="3345616"/>
          </a:xfrm>
          <a:prstGeom prst="roundRect">
            <a:avLst>
              <a:gd name="adj" fmla="val 3150"/>
            </a:avLst>
          </a:prstGeom>
        </p:spPr>
      </p:pic>
      <p:pic>
        <p:nvPicPr>
          <p:cNvPr id="12" name="Picture 11" descr="A close up of a logo&#10;&#10;AI-generated content may be incorrect.">
            <a:extLst>
              <a:ext uri="{FF2B5EF4-FFF2-40B4-BE49-F238E27FC236}">
                <a16:creationId xmlns:a16="http://schemas.microsoft.com/office/drawing/2014/main" id="{A7A1BFC4-4326-647A-E253-4C7A0C6C4C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5734" y="4584700"/>
            <a:ext cx="3266114" cy="40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87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D4D5FE0F-5130-E279-96CD-677E3BCD86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4024757"/>
              </p:ext>
            </p:extLst>
          </p:nvPr>
        </p:nvGraphicFramePr>
        <p:xfrm>
          <a:off x="1374379" y="600075"/>
          <a:ext cx="6395242" cy="2708280"/>
        </p:xfrm>
        <a:graphic>
          <a:graphicData uri="http://schemas.openxmlformats.org/drawingml/2006/table">
            <a:tbl>
              <a:tblPr>
                <a:tableStyleId>{C5E532B2-0EA9-42F3-BED8-3C4CEA6CE6D5}</a:tableStyleId>
              </a:tblPr>
              <a:tblGrid>
                <a:gridCol w="1361416">
                  <a:extLst>
                    <a:ext uri="{9D8B030D-6E8A-4147-A177-3AD203B41FA5}">
                      <a16:colId xmlns:a16="http://schemas.microsoft.com/office/drawing/2014/main" val="4254931865"/>
                    </a:ext>
                  </a:extLst>
                </a:gridCol>
                <a:gridCol w="1006765">
                  <a:extLst>
                    <a:ext uri="{9D8B030D-6E8A-4147-A177-3AD203B41FA5}">
                      <a16:colId xmlns:a16="http://schemas.microsoft.com/office/drawing/2014/main" val="3707035318"/>
                    </a:ext>
                  </a:extLst>
                </a:gridCol>
                <a:gridCol w="874567">
                  <a:extLst>
                    <a:ext uri="{9D8B030D-6E8A-4147-A177-3AD203B41FA5}">
                      <a16:colId xmlns:a16="http://schemas.microsoft.com/office/drawing/2014/main" val="1287184782"/>
                    </a:ext>
                  </a:extLst>
                </a:gridCol>
                <a:gridCol w="1138964">
                  <a:extLst>
                    <a:ext uri="{9D8B030D-6E8A-4147-A177-3AD203B41FA5}">
                      <a16:colId xmlns:a16="http://schemas.microsoft.com/office/drawing/2014/main" val="3296774342"/>
                    </a:ext>
                  </a:extLst>
                </a:gridCol>
                <a:gridCol w="1006765">
                  <a:extLst>
                    <a:ext uri="{9D8B030D-6E8A-4147-A177-3AD203B41FA5}">
                      <a16:colId xmlns:a16="http://schemas.microsoft.com/office/drawing/2014/main" val="151034988"/>
                    </a:ext>
                  </a:extLst>
                </a:gridCol>
                <a:gridCol w="1006765">
                  <a:extLst>
                    <a:ext uri="{9D8B030D-6E8A-4147-A177-3AD203B41FA5}">
                      <a16:colId xmlns:a16="http://schemas.microsoft.com/office/drawing/2014/main" val="2703624509"/>
                    </a:ext>
                  </a:extLst>
                </a:gridCol>
              </a:tblGrid>
              <a:tr h="27082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Résultat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Algo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Moi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Gemini 3Pro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400" u="none" strike="noStrike" dirty="0" err="1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ChatGPT</a:t>
                      </a: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 5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Gemma3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7757479"/>
                  </a:ext>
                </a:extLst>
              </a:tr>
              <a:tr h="270828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 1 mot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0 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0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0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0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0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54813737"/>
                  </a:ext>
                </a:extLst>
              </a:tr>
              <a:tr h="270828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 2 mots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49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0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0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0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16380287"/>
                  </a:ext>
                </a:extLst>
              </a:tr>
              <a:tr h="270828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 3 mots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1240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1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0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0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07796513"/>
                  </a:ext>
                </a:extLst>
              </a:tr>
              <a:tr h="270828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 4 mots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939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1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2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1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0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224564262"/>
                  </a:ext>
                </a:extLst>
              </a:tr>
              <a:tr h="270828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 5 mots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77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1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5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1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69211099"/>
                  </a:ext>
                </a:extLst>
              </a:tr>
              <a:tr h="270828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 6 mots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10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4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1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1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73252364"/>
                  </a:ext>
                </a:extLst>
              </a:tr>
              <a:tr h="270828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 Echec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5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1</a:t>
                      </a:r>
                      <a:endParaRPr lang="fr-FR" sz="1400" b="0" i="0" u="none" strike="noStrike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50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1941197"/>
                  </a:ext>
                </a:extLst>
              </a:tr>
              <a:tr h="270828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 Total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2315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11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10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3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50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2243382"/>
                  </a:ext>
                </a:extLst>
              </a:tr>
              <a:tr h="270828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 </a:t>
                      </a:r>
                      <a:r>
                        <a:rPr lang="fr-FR" sz="1400" u="none" strike="noStrike" dirty="0" err="1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Avg</a:t>
                      </a: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 Time (s)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0,04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150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300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100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fr-FR" sz="1400" u="none" strike="noStrike" dirty="0">
                          <a:solidFill>
                            <a:schemeClr val="accent6"/>
                          </a:solidFill>
                          <a:effectLst/>
                          <a:latin typeface="Inter Tight" panose="020B0604020202020204" charset="0"/>
                          <a:ea typeface="Inter Tight" panose="020B0604020202020204" charset="0"/>
                          <a:cs typeface="Inter Tight" panose="020B0604020202020204" charset="0"/>
                        </a:rPr>
                        <a:t>30</a:t>
                      </a:r>
                      <a:endParaRPr lang="fr-FR" sz="1400" b="0" i="0" u="none" strike="noStrike" dirty="0">
                        <a:solidFill>
                          <a:schemeClr val="accent6"/>
                        </a:solidFill>
                        <a:effectLst/>
                        <a:latin typeface="Inter Tight" panose="020B0604020202020204" charset="0"/>
                        <a:ea typeface="Inter Tight" panose="020B0604020202020204" charset="0"/>
                        <a:cs typeface="Inter Tight" panose="020B060402020202020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8914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25603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2EFD0E-129A-DB0F-5BE2-8B63D6579C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A129E3AB-EC77-1215-8AD5-58E391A3D9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94285854"/>
              </p:ext>
            </p:extLst>
          </p:nvPr>
        </p:nvGraphicFramePr>
        <p:xfrm>
          <a:off x="376237" y="304800"/>
          <a:ext cx="8391525" cy="4533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853687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0" name="Google Shape;280;p36"/>
          <p:cNvCxnSpPr/>
          <p:nvPr/>
        </p:nvCxnSpPr>
        <p:spPr>
          <a:xfrm rot="10800000">
            <a:off x="-2362200" y="-1625701"/>
            <a:ext cx="0" cy="3708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oval" w="med" len="med"/>
            <a:tailEnd type="none" w="med" len="med"/>
          </a:ln>
        </p:spPr>
      </p:cxnSp>
      <p:sp>
        <p:nvSpPr>
          <p:cNvPr id="281" name="Google Shape;281;p36"/>
          <p:cNvSpPr txBox="1">
            <a:spLocks noGrp="1"/>
          </p:cNvSpPr>
          <p:nvPr>
            <p:ph type="ctrTitle" idx="4294967295"/>
          </p:nvPr>
        </p:nvSpPr>
        <p:spPr>
          <a:xfrm>
            <a:off x="342900" y="316684"/>
            <a:ext cx="1296600" cy="21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Résultats de l’algorithme</a:t>
            </a:r>
          </a:p>
        </p:txBody>
      </p:sp>
      <p:cxnSp>
        <p:nvCxnSpPr>
          <p:cNvPr id="282" name="Google Shape;282;p36"/>
          <p:cNvCxnSpPr/>
          <p:nvPr/>
        </p:nvCxnSpPr>
        <p:spPr>
          <a:xfrm>
            <a:off x="2709950" y="3804875"/>
            <a:ext cx="6546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oval" w="med" len="med"/>
            <a:tailEnd type="none" w="med" len="med"/>
          </a:ln>
        </p:spPr>
      </p:cxn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1A880C7F-CF91-1715-8662-9B5AF9048A7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88103705"/>
              </p:ext>
            </p:extLst>
          </p:nvPr>
        </p:nvGraphicFramePr>
        <p:xfrm>
          <a:off x="2889493" y="210268"/>
          <a:ext cx="5833789" cy="34686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7D9C79EE-B715-1C9E-72AD-6BBD8ED1435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3614441"/>
              </p:ext>
            </p:extLst>
          </p:nvPr>
        </p:nvGraphicFramePr>
        <p:xfrm>
          <a:off x="2886075" y="5233268"/>
          <a:ext cx="5841701" cy="34630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oject Roadmaps by Slidesgo">
  <a:themeElements>
    <a:clrScheme name="Simple Light">
      <a:dk1>
        <a:srgbClr val="EFEFEF"/>
      </a:dk1>
      <a:lt1>
        <a:srgbClr val="0A0A0A"/>
      </a:lt1>
      <a:dk2>
        <a:srgbClr val="8B8B8B"/>
      </a:dk2>
      <a:lt2>
        <a:srgbClr val="484A4B"/>
      </a:lt2>
      <a:accent1>
        <a:srgbClr val="B3B3B3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310</Words>
  <Application>Microsoft Office PowerPoint</Application>
  <PresentationFormat>Affichage à l'écran (16:9)</PresentationFormat>
  <Paragraphs>111</Paragraphs>
  <Slides>12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20" baseType="lpstr">
      <vt:lpstr>Inter Tight</vt:lpstr>
      <vt:lpstr>Arial</vt:lpstr>
      <vt:lpstr>Inter Tight SemiBold</vt:lpstr>
      <vt:lpstr>Nothing Font (5x7)</vt:lpstr>
      <vt:lpstr>Cossette Texte</vt:lpstr>
      <vt:lpstr>Nunito Light</vt:lpstr>
      <vt:lpstr>Open Sans Light</vt:lpstr>
      <vt:lpstr>Project Roadmaps by Slidesgo</vt:lpstr>
      <vt:lpstr>SOLVER WORDLE</vt:lpstr>
      <vt:lpstr>Qu’es que Wordle ?</vt:lpstr>
      <vt:lpstr>PROCESS ETUDIES</vt:lpstr>
      <vt:lpstr>Présentation PowerPoint</vt:lpstr>
      <vt:lpstr>CALLING API</vt:lpstr>
      <vt:lpstr>CALLING API</vt:lpstr>
      <vt:lpstr>Présentation PowerPoint</vt:lpstr>
      <vt:lpstr>Présentation PowerPoint</vt:lpstr>
      <vt:lpstr>Résultats de l’algorithme</vt:lpstr>
      <vt:lpstr>Présentation PowerPoint</vt:lpstr>
      <vt:lpstr>SOLVER WORDLE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PASTEAU Evan</cp:lastModifiedBy>
  <cp:revision>6</cp:revision>
  <dcterms:modified xsi:type="dcterms:W3CDTF">2025-12-15T20:49:54Z</dcterms:modified>
</cp:coreProperties>
</file>